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Slab"/>
      <p:regular r:id="rId32"/>
      <p:bold r:id="rId33"/>
    </p:embeddedFont>
    <p:embeddedFont>
      <p:font typeface="Roboto Slab Light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RobotoMedium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Slab-bold.fntdata"/><Relationship Id="rId32" Type="http://schemas.openxmlformats.org/officeDocument/2006/relationships/font" Target="fonts/RobotoSlab-regular.fntdata"/><Relationship Id="rId35" Type="http://schemas.openxmlformats.org/officeDocument/2006/relationships/font" Target="fonts/RobotoSlabLight-bold.fntdata"/><Relationship Id="rId34" Type="http://schemas.openxmlformats.org/officeDocument/2006/relationships/font" Target="fonts/RobotoSlabLight-regular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63fa768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63fa768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66c778c75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c66c778c75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99250607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99250607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99250607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99250607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66c778c75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c66c778c75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99250607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99250607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99250607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99250607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6784d496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c6784d49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99250607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99250607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99250607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99250607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66c778c7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66c778c7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place the photograph select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Change Background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Choose Image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Drive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shared drives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Ironhack Design Database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99250607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c99250607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99250607c_0_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c99250607c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99250607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99250607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place the photograph select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Change Background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Choose Image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Drive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shared drives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Ironhack Design Database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66c778c75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c66c778c75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99250607c_0_3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c99250607c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99250607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99250607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ff085ad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ff085ad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163fa768b_1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7163fa768b_1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b6c21a3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cb6c21a3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place the photograph select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Change Background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Choose Image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Drive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shared drives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Ironhack Design Database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99250607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99250607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99250607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99250607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99250607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9925060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99250607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99250607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place the photograph select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Change Background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Choose Image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Drive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shared drives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Ironhack Design Database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9925060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9925060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place the photograph select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Change Background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Choose Image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Drive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shared drives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--&gt; </a:t>
            </a: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Ironhack Design Database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5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095992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338725" y="355400"/>
            <a:ext cx="5655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rPr>
              <a:t>Hear &amp; Forget. See &amp; Remember. </a:t>
            </a: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Do &amp; Understand</a:t>
            </a:r>
            <a:endParaRPr b="1" sz="3000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3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Google Shape;161;p34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" name="Google Shape;162;p34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3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36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36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3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3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38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3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" name="Google Shape;181;p3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39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Google Shape;183;p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" name="Google Shape;189;p41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1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p4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42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4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4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9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perforce.com/blog/vcs/what-dvcs-anyway#:~:text=A%20distributed%20version%20control%20system%20(DVCS)%20is%20a%20type%20of,files%20are%20tracked%20between%20computers." TargetMode="External"/><Relationship Id="rId4" Type="http://schemas.openxmlformats.org/officeDocument/2006/relationships/hyperlink" Target="https://www.freecodecamp.org/news/writing-good-commit-messages-a-practical-guide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 | IRONHACK</a:t>
            </a:r>
            <a:endParaRPr/>
          </a:p>
        </p:txBody>
      </p:sp>
      <p:sp>
        <p:nvSpPr>
          <p:cNvPr id="206" name="Google Shape;206;p45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GitHub</a:t>
            </a:r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4"/>
          <p:cNvSpPr txBox="1"/>
          <p:nvPr/>
        </p:nvSpPr>
        <p:spPr>
          <a:xfrm>
            <a:off x="2463688" y="2231231"/>
            <a:ext cx="1606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pic>
        <p:nvPicPr>
          <p:cNvPr id="270" name="Google Shape;2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264" y="1754689"/>
            <a:ext cx="3873475" cy="163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/>
        </p:nvSpPr>
        <p:spPr>
          <a:xfrm>
            <a:off x="599600" y="1380675"/>
            <a:ext cx="76299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Roboto"/>
              <a:buChar char="●"/>
            </a:pP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Version control of your project in your local machine. 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Git takes a snapshot of your project and keeps a copy of that state.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You can keep track of changes and versions of your work in the project, revert to a previous version or merge different files</a:t>
            </a:r>
            <a:endParaRPr sz="2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55"/>
          <p:cNvSpPr txBox="1"/>
          <p:nvPr/>
        </p:nvSpPr>
        <p:spPr>
          <a:xfrm>
            <a:off x="1408950" y="675600"/>
            <a:ext cx="64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Git</a:t>
            </a: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/>
          <p:nvPr/>
        </p:nvSpPr>
        <p:spPr>
          <a:xfrm>
            <a:off x="599600" y="1380675"/>
            <a:ext cx="76299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Roboto"/>
              <a:buChar char="●"/>
            </a:pPr>
            <a:r>
              <a:rPr lang="en" sz="2400">
                <a:solidFill>
                  <a:srgbClr val="4183C4"/>
                </a:solidFill>
                <a:latin typeface="Roboto"/>
                <a:ea typeface="Roboto"/>
                <a:cs typeface="Roboto"/>
                <a:sym typeface="Roboto"/>
              </a:rPr>
              <a:t>git init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-&gt; this activates git in the folder you choose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400">
                <a:solidFill>
                  <a:srgbClr val="4183C4"/>
                </a:solidFill>
                <a:latin typeface="Roboto"/>
                <a:ea typeface="Roboto"/>
                <a:cs typeface="Roboto"/>
                <a:sym typeface="Roboto"/>
              </a:rPr>
              <a:t>git status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-&gt; checks if there are modified files in the project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400">
                <a:solidFill>
                  <a:srgbClr val="4183C4"/>
                </a:solidFill>
                <a:latin typeface="Roboto"/>
                <a:ea typeface="Roboto"/>
                <a:cs typeface="Roboto"/>
                <a:sym typeface="Roboto"/>
              </a:rPr>
              <a:t>git add .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-&gt; includes </a:t>
            </a:r>
            <a:r>
              <a:rPr b="1"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the modified files into the next commit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400">
                <a:solidFill>
                  <a:srgbClr val="4183C4"/>
                </a:solidFill>
                <a:latin typeface="Roboto"/>
                <a:ea typeface="Roboto"/>
                <a:cs typeface="Roboto"/>
                <a:sym typeface="Roboto"/>
              </a:rPr>
              <a:t>git commit -m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“some message” -&gt; creates a new snapshot of your project and saves the latest changes you added.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400">
                <a:solidFill>
                  <a:srgbClr val="4183C4"/>
                </a:solidFill>
                <a:latin typeface="Roboto"/>
                <a:ea typeface="Roboto"/>
                <a:cs typeface="Roboto"/>
                <a:sym typeface="Roboto"/>
              </a:rPr>
              <a:t>git log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-&gt; shows in terminal a list of all commits in a project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56"/>
          <p:cNvSpPr txBox="1"/>
          <p:nvPr/>
        </p:nvSpPr>
        <p:spPr>
          <a:xfrm>
            <a:off x="1408950" y="675600"/>
            <a:ext cx="64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Most often used </a:t>
            </a: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Git commands: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/>
        </p:nvSpPr>
        <p:spPr>
          <a:xfrm>
            <a:off x="2463688" y="3526631"/>
            <a:ext cx="1606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cxnSp>
        <p:nvCxnSpPr>
          <p:cNvPr id="288" name="Google Shape;288;p57"/>
          <p:cNvCxnSpPr/>
          <p:nvPr/>
        </p:nvCxnSpPr>
        <p:spPr>
          <a:xfrm>
            <a:off x="346500" y="2930500"/>
            <a:ext cx="171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57"/>
          <p:cNvCxnSpPr/>
          <p:nvPr/>
        </p:nvCxnSpPr>
        <p:spPr>
          <a:xfrm>
            <a:off x="2387500" y="2942525"/>
            <a:ext cx="171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57"/>
          <p:cNvCxnSpPr/>
          <p:nvPr/>
        </p:nvCxnSpPr>
        <p:spPr>
          <a:xfrm>
            <a:off x="4387500" y="2930500"/>
            <a:ext cx="171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57"/>
          <p:cNvCxnSpPr/>
          <p:nvPr/>
        </p:nvCxnSpPr>
        <p:spPr>
          <a:xfrm>
            <a:off x="6519900" y="2930500"/>
            <a:ext cx="171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57"/>
          <p:cNvSpPr/>
          <p:nvPr/>
        </p:nvSpPr>
        <p:spPr>
          <a:xfrm>
            <a:off x="2057800" y="269187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7"/>
          <p:cNvSpPr/>
          <p:nvPr/>
        </p:nvSpPr>
        <p:spPr>
          <a:xfrm>
            <a:off x="3975225" y="269187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7"/>
          <p:cNvSpPr/>
          <p:nvPr/>
        </p:nvSpPr>
        <p:spPr>
          <a:xfrm>
            <a:off x="6022200" y="269187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7"/>
          <p:cNvSpPr/>
          <p:nvPr/>
        </p:nvSpPr>
        <p:spPr>
          <a:xfrm>
            <a:off x="140375" y="2689450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7"/>
          <p:cNvSpPr/>
          <p:nvPr/>
        </p:nvSpPr>
        <p:spPr>
          <a:xfrm>
            <a:off x="8069175" y="270147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76" y="1566576"/>
            <a:ext cx="1710899" cy="72178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7"/>
          <p:cNvSpPr txBox="1"/>
          <p:nvPr/>
        </p:nvSpPr>
        <p:spPr>
          <a:xfrm>
            <a:off x="270700" y="3293850"/>
            <a:ext cx="84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Initial commit	   Work on HTML		   Work on CSS			Fix on UI		        Final version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57"/>
          <p:cNvSpPr txBox="1"/>
          <p:nvPr/>
        </p:nvSpPr>
        <p:spPr>
          <a:xfrm>
            <a:off x="2463700" y="17065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 control system in a local machine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57"/>
          <p:cNvSpPr txBox="1"/>
          <p:nvPr/>
        </p:nvSpPr>
        <p:spPr>
          <a:xfrm>
            <a:off x="346500" y="474875"/>
            <a:ext cx="545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Git flow example:</a:t>
            </a:r>
            <a:endParaRPr b="1"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1" name="Google Shape;301;p57"/>
          <p:cNvSpPr/>
          <p:nvPr/>
        </p:nvSpPr>
        <p:spPr>
          <a:xfrm>
            <a:off x="3127663" y="2798800"/>
            <a:ext cx="259800" cy="2634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7"/>
          <p:cNvSpPr/>
          <p:nvPr/>
        </p:nvSpPr>
        <p:spPr>
          <a:xfrm>
            <a:off x="5452438" y="2810825"/>
            <a:ext cx="259800" cy="2634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7"/>
          <p:cNvSpPr/>
          <p:nvPr/>
        </p:nvSpPr>
        <p:spPr>
          <a:xfrm>
            <a:off x="1070263" y="2798800"/>
            <a:ext cx="259800" cy="2634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8"/>
          <p:cNvSpPr txBox="1"/>
          <p:nvPr/>
        </p:nvSpPr>
        <p:spPr>
          <a:xfrm>
            <a:off x="599600" y="1380675"/>
            <a:ext cx="76299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There is no rule of thumb on when you should make a new commit, but try to do it as often as you can.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During project weeks, commit often, specially whenever you are done working on a feature and you have not begun working on the next one.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58"/>
          <p:cNvSpPr txBox="1"/>
          <p:nvPr/>
        </p:nvSpPr>
        <p:spPr>
          <a:xfrm>
            <a:off x="1408950" y="675600"/>
            <a:ext cx="64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How often should I commit?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9"/>
          <p:cNvSpPr txBox="1"/>
          <p:nvPr/>
        </p:nvSpPr>
        <p:spPr>
          <a:xfrm>
            <a:off x="599600" y="1380675"/>
            <a:ext cx="76299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92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rgbClr val="0A0A2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good Git commit message is the best way to explain a change to other developers and to your future self.</a:t>
            </a:r>
            <a:endParaRPr sz="1900">
              <a:solidFill>
                <a:srgbClr val="0A0A2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your commit message </a:t>
            </a:r>
            <a:r>
              <a:rPr lang="en" sz="1900">
                <a:solidFill>
                  <a:srgbClr val="0077AA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imperative: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 commit -m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Fix </a:t>
            </a:r>
            <a:r>
              <a:rPr lang="en" sz="19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allow </a:t>
            </a:r>
            <a:r>
              <a:rPr lang="en" sz="19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use </a:t>
            </a:r>
            <a:r>
              <a:rPr lang="en" sz="19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900">
              <a:solidFill>
                <a:srgbClr val="66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2000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(50/70 characters or less)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92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Specify vital info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9"/>
          <p:cNvSpPr txBox="1"/>
          <p:nvPr/>
        </p:nvSpPr>
        <p:spPr>
          <a:xfrm>
            <a:off x="1408950" y="675600"/>
            <a:ext cx="64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How to write commit messages?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0"/>
          <p:cNvSpPr txBox="1"/>
          <p:nvPr/>
        </p:nvSpPr>
        <p:spPr>
          <a:xfrm>
            <a:off x="2463688" y="2231231"/>
            <a:ext cx="1606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pic>
        <p:nvPicPr>
          <p:cNvPr id="321" name="Google Shape;3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539" y="1419488"/>
            <a:ext cx="4096927" cy="2304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1"/>
          <p:cNvSpPr txBox="1"/>
          <p:nvPr/>
        </p:nvSpPr>
        <p:spPr>
          <a:xfrm>
            <a:off x="599600" y="1380675"/>
            <a:ext cx="76299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Roboto"/>
              <a:buChar char="●"/>
            </a:pP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Version control of your project in an online repository. 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It allows you to share code and collaborate with other developers.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You can store and recover your projects if your local machine fails or stops working.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It allows the teaching team to see your work.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61"/>
          <p:cNvSpPr txBox="1"/>
          <p:nvPr/>
        </p:nvSpPr>
        <p:spPr>
          <a:xfrm>
            <a:off x="1408950" y="675600"/>
            <a:ext cx="64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GitHub: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2"/>
          <p:cNvSpPr txBox="1"/>
          <p:nvPr/>
        </p:nvSpPr>
        <p:spPr>
          <a:xfrm>
            <a:off x="1408950" y="675600"/>
            <a:ext cx="701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Most often used GitHub commands: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33" name="Google Shape;333;p62"/>
          <p:cNvSpPr txBox="1"/>
          <p:nvPr/>
        </p:nvSpPr>
        <p:spPr>
          <a:xfrm>
            <a:off x="476450" y="1380675"/>
            <a:ext cx="84030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Roboto"/>
              <a:buChar char="●"/>
            </a:pPr>
            <a:r>
              <a:rPr lang="en" sz="2400">
                <a:solidFill>
                  <a:srgbClr val="4183C4"/>
                </a:solidFill>
                <a:latin typeface="Roboto"/>
                <a:ea typeface="Roboto"/>
                <a:cs typeface="Roboto"/>
                <a:sym typeface="Roboto"/>
              </a:rPr>
              <a:t>fork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-&gt; the action of copying someone’s repo into your account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400">
                <a:solidFill>
                  <a:srgbClr val="4183C4"/>
                </a:solidFill>
                <a:latin typeface="Roboto"/>
                <a:ea typeface="Roboto"/>
                <a:cs typeface="Roboto"/>
                <a:sym typeface="Roboto"/>
              </a:rPr>
              <a:t>git clone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-&gt; downloads a version of the project into your computer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400">
                <a:solidFill>
                  <a:srgbClr val="4183C4"/>
                </a:solidFill>
                <a:latin typeface="Roboto"/>
                <a:ea typeface="Roboto"/>
                <a:cs typeface="Roboto"/>
                <a:sym typeface="Roboto"/>
              </a:rPr>
              <a:t>git pull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-&gt; the action of updating a previously downloaded repository 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400">
                <a:solidFill>
                  <a:srgbClr val="4183C4"/>
                </a:solidFill>
                <a:latin typeface="Roboto"/>
                <a:ea typeface="Roboto"/>
                <a:cs typeface="Roboto"/>
                <a:sym typeface="Roboto"/>
              </a:rPr>
              <a:t>git push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-&gt; the action of uploading new changes to the project into the GitHub online repository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3"/>
          <p:cNvSpPr txBox="1"/>
          <p:nvPr>
            <p:ph type="title"/>
          </p:nvPr>
        </p:nvSpPr>
        <p:spPr>
          <a:xfrm>
            <a:off x="953075" y="1518500"/>
            <a:ext cx="73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</a:t>
            </a:r>
            <a:br>
              <a:rPr lang="en"/>
            </a:br>
            <a:r>
              <a:rPr lang="en"/>
              <a:t>Git and GitHub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together?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/>
          <p:nvPr/>
        </p:nvSpPr>
        <p:spPr>
          <a:xfrm>
            <a:off x="955156" y="1690165"/>
            <a:ext cx="4252800" cy="2948100"/>
          </a:xfrm>
          <a:prstGeom prst="rect">
            <a:avLst/>
          </a:prstGeom>
          <a:noFill/>
          <a:ln cap="flat" cmpd="sng" w="1905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75" y="1115738"/>
            <a:ext cx="4468358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5354575" y="748250"/>
            <a:ext cx="1609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46"/>
          <p:cNvSpPr txBox="1"/>
          <p:nvPr/>
        </p:nvSpPr>
        <p:spPr>
          <a:xfrm>
            <a:off x="5410103" y="1246251"/>
            <a:ext cx="479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6044388" y="1884480"/>
            <a:ext cx="2598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Git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46"/>
          <p:cNvSpPr txBox="1"/>
          <p:nvPr/>
        </p:nvSpPr>
        <p:spPr>
          <a:xfrm>
            <a:off x="5410103" y="1884425"/>
            <a:ext cx="479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46"/>
          <p:cNvSpPr txBox="1"/>
          <p:nvPr/>
        </p:nvSpPr>
        <p:spPr>
          <a:xfrm>
            <a:off x="6044388" y="1246333"/>
            <a:ext cx="2999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Distributed Version Control Systems (DVCS)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6"/>
          <p:cNvSpPr txBox="1"/>
          <p:nvPr/>
        </p:nvSpPr>
        <p:spPr>
          <a:xfrm>
            <a:off x="5410103" y="2522600"/>
            <a:ext cx="479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6"/>
          <p:cNvSpPr txBox="1"/>
          <p:nvPr/>
        </p:nvSpPr>
        <p:spPr>
          <a:xfrm>
            <a:off x="6044388" y="2522628"/>
            <a:ext cx="2409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1652738" y="2541844"/>
            <a:ext cx="1606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pic>
        <p:nvPicPr>
          <p:cNvPr id="222" name="Google Shape;222;p46"/>
          <p:cNvPicPr preferRelativeResize="0"/>
          <p:nvPr/>
        </p:nvPicPr>
        <p:blipFill rotWithShape="1">
          <a:blip r:embed="rId4">
            <a:alphaModFix/>
          </a:blip>
          <a:srcRect b="7381" l="0" r="0" t="7381"/>
          <a:stretch/>
        </p:blipFill>
        <p:spPr>
          <a:xfrm>
            <a:off x="643460" y="1381554"/>
            <a:ext cx="3816974" cy="244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6"/>
          <p:cNvSpPr txBox="1"/>
          <p:nvPr/>
        </p:nvSpPr>
        <p:spPr>
          <a:xfrm>
            <a:off x="5410103" y="3160775"/>
            <a:ext cx="479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6"/>
          <p:cNvSpPr txBox="1"/>
          <p:nvPr/>
        </p:nvSpPr>
        <p:spPr>
          <a:xfrm>
            <a:off x="6044409" y="3160775"/>
            <a:ext cx="2488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How to work on Labs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4"/>
          <p:cNvSpPr txBox="1"/>
          <p:nvPr/>
        </p:nvSpPr>
        <p:spPr>
          <a:xfrm>
            <a:off x="2463688" y="2231231"/>
            <a:ext cx="1606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cxnSp>
        <p:nvCxnSpPr>
          <p:cNvPr id="344" name="Google Shape;344;p64"/>
          <p:cNvCxnSpPr/>
          <p:nvPr/>
        </p:nvCxnSpPr>
        <p:spPr>
          <a:xfrm>
            <a:off x="346500" y="1635100"/>
            <a:ext cx="171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64"/>
          <p:cNvCxnSpPr/>
          <p:nvPr/>
        </p:nvCxnSpPr>
        <p:spPr>
          <a:xfrm>
            <a:off x="2387500" y="1647125"/>
            <a:ext cx="171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64"/>
          <p:cNvCxnSpPr/>
          <p:nvPr/>
        </p:nvCxnSpPr>
        <p:spPr>
          <a:xfrm>
            <a:off x="4387500" y="1635100"/>
            <a:ext cx="171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64"/>
          <p:cNvCxnSpPr/>
          <p:nvPr/>
        </p:nvCxnSpPr>
        <p:spPr>
          <a:xfrm>
            <a:off x="6519900" y="1635100"/>
            <a:ext cx="1710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64"/>
          <p:cNvCxnSpPr>
            <a:stCxn id="349" idx="6"/>
          </p:cNvCxnSpPr>
          <p:nvPr/>
        </p:nvCxnSpPr>
        <p:spPr>
          <a:xfrm>
            <a:off x="622475" y="3585775"/>
            <a:ext cx="7608300" cy="9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64"/>
          <p:cNvSpPr/>
          <p:nvPr/>
        </p:nvSpPr>
        <p:spPr>
          <a:xfrm>
            <a:off x="2057800" y="139647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4"/>
          <p:cNvSpPr/>
          <p:nvPr/>
        </p:nvSpPr>
        <p:spPr>
          <a:xfrm>
            <a:off x="3975225" y="139647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64"/>
          <p:cNvSpPr/>
          <p:nvPr/>
        </p:nvSpPr>
        <p:spPr>
          <a:xfrm>
            <a:off x="6022200" y="139647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64"/>
          <p:cNvSpPr/>
          <p:nvPr/>
        </p:nvSpPr>
        <p:spPr>
          <a:xfrm>
            <a:off x="140375" y="1394050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4"/>
          <p:cNvSpPr/>
          <p:nvPr/>
        </p:nvSpPr>
        <p:spPr>
          <a:xfrm>
            <a:off x="8069175" y="140607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4"/>
          <p:cNvSpPr/>
          <p:nvPr/>
        </p:nvSpPr>
        <p:spPr>
          <a:xfrm>
            <a:off x="8069175" y="3355950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64"/>
          <p:cNvSpPr/>
          <p:nvPr/>
        </p:nvSpPr>
        <p:spPr>
          <a:xfrm>
            <a:off x="140375" y="334472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4"/>
          <p:cNvSpPr/>
          <p:nvPr/>
        </p:nvSpPr>
        <p:spPr>
          <a:xfrm>
            <a:off x="3975225" y="3344725"/>
            <a:ext cx="482100" cy="482100"/>
          </a:xfrm>
          <a:prstGeom prst="ellipse">
            <a:avLst/>
          </a:prstGeom>
          <a:solidFill>
            <a:srgbClr val="4183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76" y="271176"/>
            <a:ext cx="1710899" cy="72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75" y="4202399"/>
            <a:ext cx="1403576" cy="7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4"/>
          <p:cNvSpPr txBox="1"/>
          <p:nvPr/>
        </p:nvSpPr>
        <p:spPr>
          <a:xfrm>
            <a:off x="270700" y="2912850"/>
            <a:ext cx="84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Initial commit						Git push		  				        Final version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64"/>
          <p:cNvSpPr txBox="1"/>
          <p:nvPr/>
        </p:nvSpPr>
        <p:spPr>
          <a:xfrm>
            <a:off x="270700" y="1998450"/>
            <a:ext cx="84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Initial commit	   version 0.2		        Bug fix			version 0.9	                Final version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64"/>
          <p:cNvSpPr txBox="1"/>
          <p:nvPr/>
        </p:nvSpPr>
        <p:spPr>
          <a:xfrm>
            <a:off x="2463700" y="4111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Version control system in a local machine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4"/>
          <p:cNvSpPr txBox="1"/>
          <p:nvPr/>
        </p:nvSpPr>
        <p:spPr>
          <a:xfrm>
            <a:off x="1749825" y="43473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Version control system in a cloud server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/>
          <p:nvPr>
            <p:ph type="title"/>
          </p:nvPr>
        </p:nvSpPr>
        <p:spPr>
          <a:xfrm>
            <a:off x="953075" y="1518500"/>
            <a:ext cx="73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</a:t>
            </a:r>
            <a:br>
              <a:rPr lang="en"/>
            </a:br>
            <a:r>
              <a:rPr lang="en"/>
              <a:t>Git and GitHub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Labs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/>
          <p:nvPr/>
        </p:nvSpPr>
        <p:spPr>
          <a:xfrm>
            <a:off x="1039525" y="1245275"/>
            <a:ext cx="74391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eriod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Fork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eriod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Clone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eriod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Work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eriod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Commit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eriod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eriod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Share link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66"/>
          <p:cNvSpPr txBox="1"/>
          <p:nvPr/>
        </p:nvSpPr>
        <p:spPr>
          <a:xfrm>
            <a:off x="2463688" y="2231231"/>
            <a:ext cx="1606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374" name="Google Shape;374;p66"/>
          <p:cNvSpPr txBox="1"/>
          <p:nvPr/>
        </p:nvSpPr>
        <p:spPr>
          <a:xfrm>
            <a:off x="1147825" y="649700"/>
            <a:ext cx="623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6 steps to succeed during labs</a:t>
            </a:r>
            <a:endParaRPr b="1" sz="23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7"/>
          <p:cNvSpPr txBox="1"/>
          <p:nvPr/>
        </p:nvSpPr>
        <p:spPr>
          <a:xfrm>
            <a:off x="1039525" y="1245275"/>
            <a:ext cx="7439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Open the lab link from the student platform.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Log in to GitHub.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Fork the repository.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Once in our repo, click the green box “code” and copy the link.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Go to your terminal and navigate to the folder where you store your labs.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Type “git clone” and paste the link afterwards.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Navigate inside the new folder.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Edit files or create new files as specified in the lab.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Add the modified files with “git add .”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Then use “git commit -m ‘lab complete’”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Use “git push”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Copy and paste the link to the directory for the lab into the student platform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Have some rest and get ready for tomorrow!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67"/>
          <p:cNvSpPr txBox="1"/>
          <p:nvPr/>
        </p:nvSpPr>
        <p:spPr>
          <a:xfrm>
            <a:off x="2463688" y="2231231"/>
            <a:ext cx="1606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381" name="Google Shape;381;p67"/>
          <p:cNvSpPr txBox="1"/>
          <p:nvPr/>
        </p:nvSpPr>
        <p:spPr>
          <a:xfrm>
            <a:off x="1147825" y="649700"/>
            <a:ext cx="623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Detailed step by step instructions</a:t>
            </a:r>
            <a:endParaRPr b="1" sz="23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8"/>
          <p:cNvSpPr txBox="1"/>
          <p:nvPr/>
        </p:nvSpPr>
        <p:spPr>
          <a:xfrm>
            <a:off x="1844850" y="1663800"/>
            <a:ext cx="57981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</a:pPr>
            <a:r>
              <a:rPr lang="en" sz="2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What’s a DVSC anyway?</a:t>
            </a:r>
            <a:endParaRPr sz="2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Char char="●"/>
            </a:pPr>
            <a:r>
              <a:rPr lang="en" sz="2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Commit naming convention tips</a:t>
            </a:r>
            <a:endParaRPr sz="2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68"/>
          <p:cNvSpPr txBox="1"/>
          <p:nvPr/>
        </p:nvSpPr>
        <p:spPr>
          <a:xfrm>
            <a:off x="1408950" y="675600"/>
            <a:ext cx="64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Extra resources</a:t>
            </a: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/>
        </p:nvSpPr>
        <p:spPr>
          <a:xfrm>
            <a:off x="2463688" y="2231231"/>
            <a:ext cx="1606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pic>
        <p:nvPicPr>
          <p:cNvPr id="230" name="Google Shape;2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52" y="1754676"/>
            <a:ext cx="3873475" cy="16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076" y="1419488"/>
            <a:ext cx="4096927" cy="2304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 txBox="1"/>
          <p:nvPr>
            <p:ph type="title"/>
          </p:nvPr>
        </p:nvSpPr>
        <p:spPr>
          <a:xfrm>
            <a:off x="898950" y="717175"/>
            <a:ext cx="73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DVCS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Control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9"/>
          <p:cNvSpPr txBox="1"/>
          <p:nvPr/>
        </p:nvSpPr>
        <p:spPr>
          <a:xfrm>
            <a:off x="1104150" y="675600"/>
            <a:ext cx="682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Why should you use version control</a:t>
            </a: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42" name="Google Shape;2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100" y="1389875"/>
            <a:ext cx="4124971" cy="35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0"/>
          <p:cNvSpPr txBox="1"/>
          <p:nvPr/>
        </p:nvSpPr>
        <p:spPr>
          <a:xfrm>
            <a:off x="599600" y="1380675"/>
            <a:ext cx="76299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It helps in controlling the flow of information, the status of projects and log the different stages of work. 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It also helps sharing code between teammates and 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maintain</a:t>
            </a:r>
            <a:r>
              <a:rPr lang="en" sz="200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 a project’s code base.</a:t>
            </a:r>
            <a:endParaRPr sz="2000">
              <a:solidFill>
                <a:srgbClr val="2E2E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50"/>
          <p:cNvSpPr txBox="1"/>
          <p:nvPr/>
        </p:nvSpPr>
        <p:spPr>
          <a:xfrm>
            <a:off x="1408950" y="675600"/>
            <a:ext cx="64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Version control: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GitHub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52" y="1754676"/>
            <a:ext cx="3873475" cy="16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076" y="1419488"/>
            <a:ext cx="4096927" cy="2304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898950" y="2114050"/>
            <a:ext cx="73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not the same!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